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4" autoAdjust="0"/>
    <p:restoredTop sz="94630" autoAdjust="0"/>
  </p:normalViewPr>
  <p:slideViewPr>
    <p:cSldViewPr snapToGrid="0">
      <p:cViewPr varScale="1">
        <p:scale>
          <a:sx n="81" d="100"/>
          <a:sy n="81" d="100"/>
        </p:scale>
        <p:origin x="-78" y="-5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0E2A8-4905-4902-8A8A-2BA4E98DA3F5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C5F82-932D-40F2-89E0-A35ECEBB2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9625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41E40-4553-4F2E-829A-369359C61760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E5626-28EB-4AC9-B694-72B4487CAE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E5626-28EB-4AC9-B694-72B4487CAE9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839207" y="6450375"/>
            <a:ext cx="40136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1050" i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i="1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podr</a:t>
            </a:r>
            <a:r>
              <a:rPr lang="sr-Latn-RS" sz="1050" i="1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šku</a:t>
            </a:r>
            <a:r>
              <a:rPr lang="sr-Latn-RS" sz="1050" i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1050" i="1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Švajcar</a:t>
            </a:r>
            <a:r>
              <a:rPr lang="en-US" sz="1050" i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r-Latn-RS" sz="1050" i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kog sekret</a:t>
            </a:r>
            <a:r>
              <a:rPr lang="en-US" sz="1050" i="1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ari</a:t>
            </a:r>
            <a:r>
              <a:rPr lang="sr-Latn-RS" sz="1050" i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jata za ekonomske poslove SECO</a:t>
            </a:r>
            <a:endParaRPr lang="en-US" sz="1050" i="1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527" y="5655779"/>
            <a:ext cx="1969008" cy="10485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6467" y="36212"/>
            <a:ext cx="2632210" cy="131610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971" y="215903"/>
            <a:ext cx="2384280" cy="9567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6323" y="105888"/>
            <a:ext cx="1471515" cy="9483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3175" y="379939"/>
            <a:ext cx="15716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82731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621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049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2670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03968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0255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2839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6048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5971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2023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3546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5389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8232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8980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851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1124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839207" y="6450375"/>
            <a:ext cx="40136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1050" i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i="1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podr</a:t>
            </a:r>
            <a:r>
              <a:rPr lang="sr-Latn-RS" sz="1050" i="1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šku</a:t>
            </a:r>
            <a:r>
              <a:rPr lang="sr-Latn-RS" sz="1050" i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1050" i="1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Švajcar</a:t>
            </a:r>
            <a:r>
              <a:rPr lang="en-US" sz="1050" i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r-Latn-RS" sz="1050" i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kog sekret</a:t>
            </a:r>
            <a:r>
              <a:rPr lang="en-US" sz="1050" i="1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ari</a:t>
            </a:r>
            <a:r>
              <a:rPr lang="sr-Latn-RS" sz="1050" i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jata za ekonomske poslove SECO</a:t>
            </a:r>
            <a:endParaRPr lang="en-US" sz="1050" i="1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527" y="5655779"/>
            <a:ext cx="1969008" cy="104851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6467" y="36212"/>
            <a:ext cx="2632210" cy="13161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971" y="215903"/>
            <a:ext cx="2384280" cy="9567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6323" y="105888"/>
            <a:ext cx="1471515" cy="94831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3175" y="379939"/>
            <a:ext cx="15716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230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148940"/>
            <a:ext cx="7766936" cy="1646302"/>
          </a:xfrm>
        </p:spPr>
        <p:txBody>
          <a:bodyPr/>
          <a:lstStyle/>
          <a:p>
            <a:pPr algn="ctr"/>
            <a:r>
              <a:rPr lang="sr-Cyrl-CS" sz="4000" b="1" dirty="0" smtClean="0"/>
              <a:t>Процедуре за поступање са  документацијом у стечају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3245615"/>
            <a:ext cx="7766936" cy="241820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endParaRPr lang="sr-Latn-RS" dirty="0" smtClean="0"/>
          </a:p>
          <a:p>
            <a:pPr algn="ctr">
              <a:lnSpc>
                <a:spcPct val="80000"/>
              </a:lnSpc>
            </a:pPr>
            <a:endParaRPr lang="sr-Latn-RS" dirty="0" smtClean="0"/>
          </a:p>
          <a:p>
            <a:pPr algn="ctr">
              <a:lnSpc>
                <a:spcPct val="80000"/>
              </a:lnSpc>
            </a:pPr>
            <a:endParaRPr lang="sr-Latn-RS" dirty="0" smtClean="0"/>
          </a:p>
          <a:p>
            <a:pPr algn="ctr">
              <a:lnSpc>
                <a:spcPct val="80000"/>
              </a:lnSpc>
            </a:pPr>
            <a:r>
              <a:rPr lang="sr-Cyrl-CS" b="1" dirty="0" smtClean="0"/>
              <a:t>Олга </a:t>
            </a:r>
            <a:r>
              <a:rPr lang="sr-Cyrl-CS" b="1" dirty="0" smtClean="0"/>
              <a:t>Килибарда, виши архивист, </a:t>
            </a:r>
          </a:p>
          <a:p>
            <a:pPr algn="ctr">
              <a:lnSpc>
                <a:spcPct val="80000"/>
              </a:lnSpc>
            </a:pPr>
            <a:r>
              <a:rPr lang="sr-Cyrl-CS" b="1" dirty="0" smtClean="0"/>
              <a:t>начелник Одељења заштите архивске грађе,  </a:t>
            </a:r>
          </a:p>
          <a:p>
            <a:pPr algn="ctr">
              <a:lnSpc>
                <a:spcPct val="80000"/>
              </a:lnSpc>
            </a:pPr>
            <a:r>
              <a:rPr lang="sr-Cyrl-CS" b="1" dirty="0" smtClean="0"/>
              <a:t>Историјски архив Београда </a:t>
            </a:r>
          </a:p>
          <a:p>
            <a:pPr algn="ctr"/>
            <a:endParaRPr lang="sr-Latn-RS" dirty="0" smtClean="0"/>
          </a:p>
          <a:p>
            <a:pPr algn="ctr"/>
            <a:endParaRPr lang="sr-Latn-RS" dirty="0" smtClean="0"/>
          </a:p>
          <a:p>
            <a:pPr algn="ctr"/>
            <a:endParaRPr lang="sr-Latn-RS" dirty="0" smtClean="0"/>
          </a:p>
          <a:p>
            <a:pPr algn="ctr"/>
            <a:endParaRPr lang="sr-Latn-R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7396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ken_00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43201" y="1031630"/>
            <a:ext cx="5263662" cy="545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5611" y="1316527"/>
            <a:ext cx="8596668" cy="1215657"/>
          </a:xfrm>
        </p:spPr>
        <p:txBody>
          <a:bodyPr>
            <a:normAutofit/>
          </a:bodyPr>
          <a:lstStyle/>
          <a:p>
            <a:r>
              <a:rPr lang="sr-Cyrl-CS" sz="3600" b="1" dirty="0" smtClean="0">
                <a:solidFill>
                  <a:schemeClr val="accent1">
                    <a:lumMod val="75000"/>
                  </a:schemeClr>
                </a:solidFill>
              </a:rPr>
              <a:t>Предаја документације</a:t>
            </a:r>
            <a:br>
              <a:rPr lang="sr-Cyrl-CS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r-Cyrl-CS" sz="3600" b="1" dirty="0" smtClean="0">
                <a:solidFill>
                  <a:schemeClr val="accent1">
                    <a:lumMod val="75000"/>
                  </a:schemeClr>
                </a:solidFill>
              </a:rPr>
              <a:t>надлежном архиву 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2719754"/>
            <a:ext cx="8452338" cy="2801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Cyrl-CS" sz="2400" b="1" dirty="0" smtClean="0"/>
              <a:t>- Сређивање </a:t>
            </a:r>
            <a:r>
              <a:rPr lang="sr-Cyrl-CS" sz="2400" b="1" dirty="0" smtClean="0"/>
              <a:t>документације по добијеном упутству</a:t>
            </a:r>
            <a:endParaRPr lang="en-US" sz="2400" b="1" dirty="0" smtClean="0"/>
          </a:p>
          <a:p>
            <a:r>
              <a:rPr lang="sr-Cyrl-CS" sz="2400" b="1" dirty="0" smtClean="0"/>
              <a:t>- Евидентирање </a:t>
            </a:r>
            <a:r>
              <a:rPr lang="sr-Cyrl-CS" sz="2400" b="1" dirty="0" smtClean="0"/>
              <a:t>документације </a:t>
            </a: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6995" y="1328251"/>
            <a:ext cx="8596668" cy="781903"/>
          </a:xfrm>
        </p:spPr>
        <p:txBody>
          <a:bodyPr>
            <a:normAutofit/>
          </a:bodyPr>
          <a:lstStyle/>
          <a:p>
            <a:r>
              <a:rPr lang="sr-Cyrl-CS" sz="3600" dirty="0" smtClean="0">
                <a:solidFill>
                  <a:schemeClr val="accent1">
                    <a:lumMod val="75000"/>
                  </a:schemeClr>
                </a:solidFill>
              </a:rPr>
              <a:t>Сређивање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7508" y="2520462"/>
            <a:ext cx="8639907" cy="305972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sr-Cyrl-CS" sz="2800" b="1" dirty="0" smtClean="0"/>
              <a:t>Документација се предаје Архиву сређена на следећи начин:</a:t>
            </a:r>
          </a:p>
          <a:p>
            <a:pPr>
              <a:defRPr/>
            </a:pPr>
            <a:endParaRPr lang="sr-Cyrl-CS" sz="2800" b="1" dirty="0" smtClean="0"/>
          </a:p>
          <a:p>
            <a:pPr marL="514350" indent="-514350">
              <a:buFont typeface="+mj-lt"/>
              <a:buAutoNum type="arabicParenR"/>
              <a:defRPr/>
            </a:pPr>
            <a:r>
              <a:rPr lang="sr-Cyrl-CS" sz="2800" b="1" dirty="0" smtClean="0"/>
              <a:t>Документација настала до отварања стечаја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sr-Cyrl-CS" sz="2800" b="1" dirty="0" smtClean="0"/>
              <a:t>Стечајна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sr-Cyrl-CS" sz="2800" b="1" dirty="0" smtClean="0"/>
              <a:t>Регистратурски материјал</a:t>
            </a:r>
            <a:endParaRPr lang="sr-Cyrl-CS" sz="2800" b="1" dirty="0"/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9057" y="1445482"/>
            <a:ext cx="8596668" cy="770180"/>
          </a:xfrm>
        </p:spPr>
        <p:txBody>
          <a:bodyPr>
            <a:normAutofit/>
          </a:bodyPr>
          <a:lstStyle/>
          <a:p>
            <a:r>
              <a:rPr lang="sr-Cyrl-CS" sz="3600" dirty="0" smtClean="0">
                <a:solidFill>
                  <a:schemeClr val="accent1">
                    <a:lumMod val="75000"/>
                  </a:schemeClr>
                </a:solidFill>
              </a:rPr>
              <a:t>Евиденција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8891" y="2579077"/>
            <a:ext cx="9648093" cy="300110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Cyrl-CS" sz="3200" b="1" dirty="0" smtClean="0">
                <a:solidFill>
                  <a:schemeClr val="tx1"/>
                </a:solidFill>
              </a:rPr>
              <a:t>Елементи:</a:t>
            </a:r>
          </a:p>
          <a:p>
            <a:r>
              <a:rPr lang="sr-Cyrl-CS" sz="3200" b="1" dirty="0" smtClean="0">
                <a:solidFill>
                  <a:schemeClr val="tx1"/>
                </a:solidFill>
              </a:rPr>
              <a:t>1.Редни број</a:t>
            </a:r>
          </a:p>
          <a:p>
            <a:r>
              <a:rPr lang="sr-Cyrl-CS" sz="3200" b="1" dirty="0" smtClean="0">
                <a:solidFill>
                  <a:schemeClr val="tx1"/>
                </a:solidFill>
              </a:rPr>
              <a:t>2.Година/или распон/ настанка документације</a:t>
            </a:r>
          </a:p>
          <a:p>
            <a:r>
              <a:rPr lang="sr-Cyrl-CS" sz="3200" b="1" dirty="0" smtClean="0">
                <a:solidFill>
                  <a:schemeClr val="tx1"/>
                </a:solidFill>
              </a:rPr>
              <a:t>3.Врста /или назив/ документације</a:t>
            </a:r>
          </a:p>
          <a:p>
            <a:r>
              <a:rPr lang="sr-Cyrl-CS" sz="3200" b="1" dirty="0" smtClean="0">
                <a:solidFill>
                  <a:schemeClr val="tx1"/>
                </a:solidFill>
              </a:rPr>
              <a:t>4. Количина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4226" y="1515820"/>
            <a:ext cx="8596668" cy="758457"/>
          </a:xfrm>
        </p:spPr>
        <p:txBody>
          <a:bodyPr>
            <a:noAutofit/>
          </a:bodyPr>
          <a:lstStyle/>
          <a:p>
            <a:r>
              <a:rPr lang="sr-Cyrl-CS" sz="3600" b="1" dirty="0" smtClean="0">
                <a:solidFill>
                  <a:schemeClr val="accent1">
                    <a:lumMod val="75000"/>
                  </a:schemeClr>
                </a:solidFill>
              </a:rPr>
              <a:t>Садржај етикете као спољнег описа јединице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8185" y="2907323"/>
            <a:ext cx="8804030" cy="28018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arenR"/>
              <a:defRPr/>
            </a:pPr>
            <a:r>
              <a:rPr lang="sr-Cyrl-CS" sz="2800" b="1" dirty="0" smtClean="0"/>
              <a:t>Назив субјекта над којим се води стечај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sr-Cyrl-CS" sz="2800" b="1" dirty="0" smtClean="0"/>
              <a:t>Година настака документације у јединици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sr-Cyrl-CS" sz="2800" b="1" dirty="0" smtClean="0"/>
              <a:t>Врста документације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sr-Cyrl-CS" sz="2800" b="1" dirty="0" smtClean="0"/>
              <a:t>Редни број из </a:t>
            </a:r>
            <a:r>
              <a:rPr lang="sr-Cyrl-CS" sz="2800" b="1" u="sng" dirty="0" smtClean="0"/>
              <a:t>Пописа за предају</a:t>
            </a:r>
            <a:endParaRPr lang="sr-Cyrl-CS" sz="2800" b="1" u="sng" dirty="0"/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sr-Cyrl-RS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sr-Cyrl-RS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sr-Cyrl-RS" sz="40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ХВАЛА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НА ПАЖЊИ!</a:t>
            </a:r>
          </a:p>
          <a:p>
            <a:pPr algn="ctr"/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3247292"/>
            <a:ext cx="8596668" cy="2794070"/>
          </a:xfrm>
        </p:spPr>
        <p:txBody>
          <a:bodyPr/>
          <a:lstStyle/>
          <a:p>
            <a:pPr marL="609600" indent="-609600"/>
            <a:r>
              <a:rPr lang="sr-Cyrl-CS" sz="3200" dirty="0" smtClean="0"/>
              <a:t>Шта је документ</a:t>
            </a:r>
          </a:p>
          <a:p>
            <a:pPr marL="609600" indent="-609600"/>
            <a:r>
              <a:rPr lang="sr-Cyrl-CS" sz="3200" dirty="0" smtClean="0"/>
              <a:t>Управљање документима</a:t>
            </a:r>
          </a:p>
          <a:p>
            <a:pPr marL="609600" indent="-609600"/>
            <a:r>
              <a:rPr lang="sr-Cyrl-CS" sz="3200" dirty="0" smtClean="0"/>
              <a:t>Стандард ИСО 15489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50277" y="1606062"/>
            <a:ext cx="8604738" cy="1336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4000" b="1" dirty="0" smtClean="0">
                <a:solidFill>
                  <a:schemeClr val="accent1">
                    <a:lumMod val="75000"/>
                  </a:schemeClr>
                </a:solidFill>
              </a:rPr>
              <a:t>УПРАВЉАЊЕ ДОКУМЕНТИМА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03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8822" y="2160588"/>
            <a:ext cx="5174394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 rot="18963725">
            <a:off x="984739" y="2051538"/>
            <a:ext cx="3247292" cy="17350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r_10_Depo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100185">
            <a:off x="853285" y="1684999"/>
            <a:ext cx="3415961" cy="2417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3270738"/>
            <a:ext cx="8596668" cy="2770623"/>
          </a:xfrm>
        </p:spPr>
        <p:txBody>
          <a:bodyPr>
            <a:normAutofit/>
          </a:bodyPr>
          <a:lstStyle/>
          <a:p>
            <a:pPr marL="609600" indent="-609600">
              <a:buFont typeface="Wingdings" pitchFamily="2" charset="2"/>
              <a:buChar char="§"/>
            </a:pPr>
            <a:r>
              <a:rPr lang="sr-Cyrl-CS" sz="2400" b="1" dirty="0" smtClean="0"/>
              <a:t>Преузимање документације</a:t>
            </a:r>
          </a:p>
          <a:p>
            <a:pPr marL="609600" indent="-609600">
              <a:buFont typeface="Wingdings" pitchFamily="2" charset="2"/>
              <a:buChar char="§"/>
            </a:pPr>
            <a:r>
              <a:rPr lang="sr-Cyrl-CS" sz="2400" b="1" dirty="0" smtClean="0"/>
              <a:t>Целовитост и недељивост фонда</a:t>
            </a:r>
          </a:p>
          <a:p>
            <a:pPr marL="609600" indent="-609600">
              <a:buFont typeface="Wingdings" pitchFamily="2" charset="2"/>
              <a:buChar char="§"/>
            </a:pPr>
            <a:r>
              <a:rPr lang="sr-Cyrl-CS" sz="2400" b="1" dirty="0" smtClean="0"/>
              <a:t>Записник</a:t>
            </a:r>
          </a:p>
          <a:p>
            <a:pPr marL="609600" indent="-609600">
              <a:buFont typeface="Wingdings" pitchFamily="2" charset="2"/>
              <a:buChar char="§"/>
            </a:pPr>
            <a:r>
              <a:rPr lang="sr-Cyrl-CS" sz="2400" b="1" dirty="0" smtClean="0"/>
              <a:t>Попис документације</a:t>
            </a:r>
          </a:p>
          <a:p>
            <a:pPr marL="609600" indent="-609600">
              <a:buFont typeface="Wingdings" pitchFamily="2" charset="2"/>
              <a:buChar char="§"/>
            </a:pPr>
            <a:r>
              <a:rPr lang="sr-Cyrl-CS" sz="2400" b="1" dirty="0" smtClean="0"/>
              <a:t>Одговорност за затечену документацију</a:t>
            </a:r>
          </a:p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902677" y="1594338"/>
            <a:ext cx="7748954" cy="13950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CS" sz="3600" b="1" dirty="0" smtClean="0">
                <a:solidFill>
                  <a:schemeClr val="accent1">
                    <a:lumMod val="75000"/>
                  </a:schemeClr>
                </a:solidFill>
              </a:rPr>
              <a:t>Процедуре и обавезе у односу на документацију у стечају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1715113"/>
            <a:ext cx="8596668" cy="1133596"/>
          </a:xfrm>
        </p:spPr>
        <p:txBody>
          <a:bodyPr>
            <a:normAutofit lnSpcReduction="10000"/>
          </a:bodyPr>
          <a:lstStyle/>
          <a:p>
            <a:r>
              <a:rPr lang="sr-Cyrl-CS" sz="3600" dirty="0" smtClean="0">
                <a:solidFill>
                  <a:schemeClr val="accent1">
                    <a:lumMod val="75000"/>
                  </a:schemeClr>
                </a:solidFill>
              </a:rPr>
              <a:t>Закон о културним добрима (Сл. гл. РС бр.71//94) члан 41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9908" y="3130062"/>
            <a:ext cx="8815754" cy="25204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˶</a:t>
            </a:r>
            <a:r>
              <a:rPr lang="sr-Cyrl-CS" sz="2400" dirty="0" smtClean="0"/>
              <a:t>Одабрана, сређена и пописана архивска грађа као и регистратурски материјал,</a:t>
            </a:r>
            <a:r>
              <a:rPr lang="en-US" sz="2400" dirty="0" smtClean="0"/>
              <a:t> </a:t>
            </a:r>
            <a:r>
              <a:rPr lang="sr-Cyrl-CS" sz="2400" dirty="0" smtClean="0"/>
              <a:t>настали у раду органа, установа,</a:t>
            </a:r>
            <a:r>
              <a:rPr lang="en-US" sz="2400" dirty="0" smtClean="0"/>
              <a:t> </a:t>
            </a:r>
            <a:r>
              <a:rPr lang="sr-Cyrl-CS" sz="2400" dirty="0" smtClean="0"/>
              <a:t>предузећа и других правних лица која су укинута или престала са радом, сматрају се доспелим за преузимање, ако није нико преузео њихова права и обавезе”.</a:t>
            </a:r>
            <a:endParaRPr lang="sr-Cyrl-CS" sz="2400" dirty="0" smtClean="0"/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2195" y="1492375"/>
            <a:ext cx="9205220" cy="981194"/>
          </a:xfrm>
        </p:spPr>
        <p:txBody>
          <a:bodyPr>
            <a:noAutofit/>
          </a:bodyPr>
          <a:lstStyle/>
          <a:p>
            <a:r>
              <a:rPr lang="sr-Cyrl-CS" sz="3600" b="1" dirty="0" smtClean="0">
                <a:solidFill>
                  <a:schemeClr val="accent1">
                    <a:lumMod val="75000"/>
                  </a:schemeClr>
                </a:solidFill>
              </a:rPr>
              <a:t>Поступак са документацијом у стечају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5815" y="2485292"/>
            <a:ext cx="9144000" cy="31066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Cyrl-CS" sz="3200" b="1" u="sng" dirty="0" smtClean="0"/>
              <a:t>Излучивање у стечају:</a:t>
            </a:r>
            <a:r>
              <a:rPr lang="sr-Cyrl-CS" sz="3200" b="1" dirty="0" smtClean="0"/>
              <a:t/>
            </a:r>
            <a:br>
              <a:rPr lang="sr-Cyrl-CS" sz="3200" b="1" dirty="0" smtClean="0"/>
            </a:br>
            <a:r>
              <a:rPr lang="sr-Cyrl-CS" sz="3200" b="1" dirty="0" smtClean="0"/>
              <a:t>- Ко </a:t>
            </a:r>
            <a:r>
              <a:rPr lang="sr-Cyrl-CS" sz="3200" b="1" dirty="0" smtClean="0"/>
              <a:t>врши излучивање</a:t>
            </a:r>
          </a:p>
          <a:p>
            <a:r>
              <a:rPr lang="sr-Cyrl-CS" sz="3200" b="1" dirty="0" smtClean="0"/>
              <a:t>- Попис </a:t>
            </a:r>
            <a:r>
              <a:rPr lang="sr-Cyrl-CS" sz="3200" b="1" dirty="0" smtClean="0"/>
              <a:t>документације</a:t>
            </a:r>
          </a:p>
          <a:p>
            <a:r>
              <a:rPr lang="sr-Cyrl-CS" sz="3200" b="1" dirty="0" smtClean="0"/>
              <a:t>- Захтев </a:t>
            </a:r>
            <a:r>
              <a:rPr lang="sr-Cyrl-CS" sz="3200" b="1" dirty="0" smtClean="0"/>
              <a:t>за излучивање</a:t>
            </a:r>
          </a:p>
          <a:p>
            <a:r>
              <a:rPr lang="sr-Cyrl-CS" sz="3200" b="1" dirty="0" smtClean="0"/>
              <a:t>- Записник </a:t>
            </a:r>
            <a:r>
              <a:rPr lang="sr-Cyrl-CS" sz="3200" b="1" dirty="0" smtClean="0"/>
              <a:t>о излучивању</a:t>
            </a:r>
          </a:p>
          <a:p>
            <a:r>
              <a:rPr lang="sr-Cyrl-CS" sz="3200" b="1" dirty="0" smtClean="0"/>
              <a:t>- Решење </a:t>
            </a:r>
            <a:r>
              <a:rPr lang="sr-Cyrl-CS" sz="3200" b="1" dirty="0" smtClean="0"/>
              <a:t>надлежног </a:t>
            </a:r>
            <a:r>
              <a:rPr lang="sr-Cyrl-CS" sz="3200" b="1" dirty="0" smtClean="0"/>
              <a:t>архива</a:t>
            </a:r>
            <a:endParaRPr lang="en-US" sz="3200" b="1" dirty="0" smtClean="0"/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ken_00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6338" y="1066800"/>
            <a:ext cx="5521570" cy="538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ken_00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83876" y="1066801"/>
            <a:ext cx="5181600" cy="542778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ken_00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2155" y="973014"/>
            <a:ext cx="5052646" cy="558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Face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</TotalTime>
  <Words>207</Words>
  <Application>Microsoft Office PowerPoint</Application>
  <PresentationFormat>Custom</PresentationFormat>
  <Paragraphs>52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Facet</vt:lpstr>
      <vt:lpstr>Процедуре за поступање са  документацијом у стечају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Zorica ZM. Markovic</dc:creator>
  <cp:lastModifiedBy>nemanja</cp:lastModifiedBy>
  <cp:revision>19</cp:revision>
  <dcterms:created xsi:type="dcterms:W3CDTF">2015-04-14T07:41:11Z</dcterms:created>
  <dcterms:modified xsi:type="dcterms:W3CDTF">2015-06-18T07:41:10Z</dcterms:modified>
</cp:coreProperties>
</file>